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Merriweather"/>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6.xml"/><Relationship Id="rId22" Type="http://schemas.openxmlformats.org/officeDocument/2006/relationships/font" Target="fonts/Merriweather-bold.fntdata"/><Relationship Id="rId10" Type="http://schemas.openxmlformats.org/officeDocument/2006/relationships/slide" Target="slides/slide5.xml"/><Relationship Id="rId21" Type="http://schemas.openxmlformats.org/officeDocument/2006/relationships/font" Target="fonts/Merriweather-regular.fntdata"/><Relationship Id="rId13" Type="http://schemas.openxmlformats.org/officeDocument/2006/relationships/slide" Target="slides/slide8.xml"/><Relationship Id="rId24" Type="http://schemas.openxmlformats.org/officeDocument/2006/relationships/font" Target="fonts/Merriweather-boldItalic.fntdata"/><Relationship Id="rId12" Type="http://schemas.openxmlformats.org/officeDocument/2006/relationships/slide" Target="slides/slide7.xml"/><Relationship Id="rId23" Type="http://schemas.openxmlformats.org/officeDocument/2006/relationships/font" Target="fonts/Merriweather-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italic.fntdata"/><Relationship Id="rId6" Type="http://schemas.openxmlformats.org/officeDocument/2006/relationships/slide" Target="slides/slide1.xml"/><Relationship Id="rId18"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gif>
</file>

<file path=ppt/media/image11.gif>
</file>

<file path=ppt/media/image12.gif>
</file>

<file path=ppt/media/image13.png>
</file>

<file path=ppt/media/image2.gif>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604571ff0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04571ff06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60473c86a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60473c86a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60473c86a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60473c86a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60324244f5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60324244f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604571ff0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604571ff0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604571ff0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604571ff0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60473c86a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60473c86a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604571ff0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604571ff0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604571ff0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604571ff0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60473c86a1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60473c86a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tcpdump.org/" TargetMode="External"/><Relationship Id="rId4" Type="http://schemas.openxmlformats.org/officeDocument/2006/relationships/hyperlink" Target="https://www.andreafortuna.org/2018/07/18/tcpdump-a-simple-cheatsheet/" TargetMode="External"/><Relationship Id="rId5"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gif"/><Relationship Id="rId4" Type="http://schemas.openxmlformats.org/officeDocument/2006/relationships/image" Target="../media/image10.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wireshark.org/" TargetMode="Externa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nmap.org/" TargetMode="External"/><Relationship Id="rId4" Type="http://schemas.openxmlformats.org/officeDocument/2006/relationships/hyperlink" Target="https://nmapcookbook.blogspot.com/2010/02/nmap-cheat-sheet.html" TargetMode="External"/><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Network Scanning and Friends</a:t>
            </a:r>
            <a:br>
              <a:rPr lang="en"/>
            </a:br>
            <a:endParaRPr/>
          </a:p>
        </p:txBody>
      </p:sp>
      <p:sp>
        <p:nvSpPr>
          <p:cNvPr id="65" name="Google Shape;65;p13"/>
          <p:cNvSpPr txBox="1"/>
          <p:nvPr>
            <p:ph idx="1" type="subTitle"/>
          </p:nvPr>
        </p:nvSpPr>
        <p:spPr>
          <a:xfrm>
            <a:off x="6517950" y="3902597"/>
            <a:ext cx="4242600" cy="15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3F3F3"/>
                </a:solidFill>
              </a:rPr>
              <a:t>Luis Baez</a:t>
            </a:r>
            <a:br>
              <a:rPr lang="en">
                <a:solidFill>
                  <a:srgbClr val="F3F3F3"/>
                </a:solidFill>
              </a:rPr>
            </a:br>
            <a:r>
              <a:rPr lang="en">
                <a:solidFill>
                  <a:srgbClr val="F3F3F3"/>
                </a:solidFill>
              </a:rPr>
              <a:t>CyberSecurity Club Meeting </a:t>
            </a:r>
            <a:br>
              <a:rPr lang="en">
                <a:solidFill>
                  <a:srgbClr val="F3F3F3"/>
                </a:solidFill>
              </a:rPr>
            </a:br>
            <a:r>
              <a:rPr lang="en">
                <a:solidFill>
                  <a:srgbClr val="F3F3F3"/>
                </a:solidFill>
              </a:rPr>
              <a:t>Monday Sept 23rd @ 7 PM</a:t>
            </a:r>
            <a:br>
              <a:rPr lang="en">
                <a:solidFill>
                  <a:srgbClr val="F3F3F3"/>
                </a:solidFill>
              </a:rPr>
            </a:br>
            <a:r>
              <a:rPr lang="en">
                <a:solidFill>
                  <a:srgbClr val="F3F3F3"/>
                </a:solidFill>
              </a:rPr>
              <a:t>Swearingen 2A14</a:t>
            </a:r>
            <a:endParaRPr>
              <a:solidFill>
                <a:srgbClr val="F3F3F3"/>
              </a:solidFill>
            </a:endParaRPr>
          </a:p>
        </p:txBody>
      </p:sp>
      <p:sp>
        <p:nvSpPr>
          <p:cNvPr id="66" name="Google Shape;66;p13"/>
          <p:cNvSpPr txBox="1"/>
          <p:nvPr/>
        </p:nvSpPr>
        <p:spPr>
          <a:xfrm>
            <a:off x="395650" y="1102200"/>
            <a:ext cx="7336500" cy="8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 But Mostly Just Wireshark</a:t>
            </a:r>
            <a:endParaRPr>
              <a:latin typeface="Roboto"/>
              <a:ea typeface="Roboto"/>
              <a:cs typeface="Roboto"/>
              <a:sym typeface="Roboto"/>
            </a:endParaRPr>
          </a:p>
        </p:txBody>
      </p:sp>
      <p:pic>
        <p:nvPicPr>
          <p:cNvPr id="67" name="Google Shape;67;p13"/>
          <p:cNvPicPr preferRelativeResize="0"/>
          <p:nvPr/>
        </p:nvPicPr>
        <p:blipFill>
          <a:blip r:embed="rId3">
            <a:alphaModFix/>
          </a:blip>
          <a:stretch>
            <a:fillRect/>
          </a:stretch>
        </p:blipFill>
        <p:spPr>
          <a:xfrm>
            <a:off x="186375" y="1822213"/>
            <a:ext cx="1642425" cy="1642425"/>
          </a:xfrm>
          <a:prstGeom prst="rect">
            <a:avLst/>
          </a:prstGeom>
          <a:noFill/>
          <a:ln>
            <a:noFill/>
          </a:ln>
        </p:spPr>
      </p:pic>
      <p:pic>
        <p:nvPicPr>
          <p:cNvPr id="68" name="Google Shape;68;p13"/>
          <p:cNvPicPr preferRelativeResize="0"/>
          <p:nvPr/>
        </p:nvPicPr>
        <p:blipFill>
          <a:blip r:embed="rId4">
            <a:alphaModFix/>
          </a:blip>
          <a:stretch>
            <a:fillRect/>
          </a:stretch>
        </p:blipFill>
        <p:spPr>
          <a:xfrm>
            <a:off x="7609200" y="2"/>
            <a:ext cx="1534801" cy="15348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2"/>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TCPDUMP (If we get there)</a:t>
            </a:r>
            <a:endParaRPr/>
          </a:p>
        </p:txBody>
      </p:sp>
      <p:sp>
        <p:nvSpPr>
          <p:cNvPr id="132" name="Google Shape;132;p22"/>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100" u="sng">
                <a:solidFill>
                  <a:schemeClr val="hlink"/>
                </a:solidFill>
                <a:latin typeface="Arial"/>
                <a:ea typeface="Arial"/>
                <a:cs typeface="Arial"/>
                <a:sym typeface="Arial"/>
                <a:hlinkClick r:id="rId3"/>
              </a:rPr>
              <a:t>https://www.tcpdump.org/</a:t>
            </a:r>
            <a:br>
              <a:rPr lang="en"/>
            </a:br>
            <a:br>
              <a:rPr lang="en"/>
            </a:br>
            <a:br>
              <a:rPr lang="en"/>
            </a:br>
            <a:br>
              <a:rPr lang="en"/>
            </a:br>
            <a:br>
              <a:rPr lang="en"/>
            </a:br>
            <a:br>
              <a:rPr lang="en"/>
            </a:br>
            <a:br>
              <a:rPr lang="en"/>
            </a:br>
            <a:br>
              <a:rPr lang="en"/>
            </a:br>
            <a:br>
              <a:rPr lang="en"/>
            </a:br>
            <a:r>
              <a:rPr lang="en"/>
              <a:t>Maybe a demo: </a:t>
            </a:r>
            <a:r>
              <a:rPr lang="en" sz="1100" u="sng">
                <a:solidFill>
                  <a:schemeClr val="hlink"/>
                </a:solidFill>
                <a:latin typeface="Arial"/>
                <a:ea typeface="Arial"/>
                <a:cs typeface="Arial"/>
                <a:sym typeface="Arial"/>
                <a:hlinkClick r:id="rId4"/>
              </a:rPr>
              <a:t>https://www.andreafortuna.org/2018/07/18/tcpdump-a-simple-cheatsheet/</a:t>
            </a:r>
            <a:endParaRPr/>
          </a:p>
        </p:txBody>
      </p:sp>
      <p:pic>
        <p:nvPicPr>
          <p:cNvPr id="133" name="Google Shape;133;p22"/>
          <p:cNvPicPr preferRelativeResize="0"/>
          <p:nvPr/>
        </p:nvPicPr>
        <p:blipFill>
          <a:blip r:embed="rId5">
            <a:alphaModFix/>
          </a:blip>
          <a:stretch>
            <a:fillRect/>
          </a:stretch>
        </p:blipFill>
        <p:spPr>
          <a:xfrm>
            <a:off x="19050" y="4162413"/>
            <a:ext cx="9105900" cy="981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3"/>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139" name="Google Shape;139;p23"/>
          <p:cNvSpPr txBox="1"/>
          <p:nvPr>
            <p:ph idx="1" type="body"/>
          </p:nvPr>
        </p:nvSpPr>
        <p:spPr>
          <a:xfrm>
            <a:off x="4572000" y="500925"/>
            <a:ext cx="4166400" cy="4098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800">
                <a:solidFill>
                  <a:srgbClr val="000000"/>
                </a:solidFill>
                <a:latin typeface="Merriweather"/>
                <a:ea typeface="Merriweather"/>
                <a:cs typeface="Merriweather"/>
                <a:sym typeface="Merriweather"/>
              </a:rPr>
              <a:t>Questions?Questions?Questions?Questions?Questions?Questions?Questions?Questions?Questions?Questions?Questions?Questions?Questions?Questions?Questions?Questions?Questions?Questions?</a:t>
            </a:r>
            <a:endParaRPr>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Disclaimer</a:t>
            </a:r>
            <a:endParaRPr/>
          </a:p>
        </p:txBody>
      </p:sp>
      <p:sp>
        <p:nvSpPr>
          <p:cNvPr id="74" name="Google Shape;74;p14"/>
          <p:cNvSpPr txBox="1"/>
          <p:nvPr>
            <p:ph idx="4294967295" type="subTitle"/>
          </p:nvPr>
        </p:nvSpPr>
        <p:spPr>
          <a:xfrm>
            <a:off x="155850" y="1584591"/>
            <a:ext cx="8832300" cy="319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rgbClr val="434343"/>
                </a:solidFill>
              </a:rPr>
              <a:t>This is just a scanning talk. Do not scan the Government, the Army, the Navy, the anything </a:t>
            </a:r>
            <a:r>
              <a:rPr lang="en" sz="1400">
                <a:solidFill>
                  <a:srgbClr val="434343"/>
                </a:solidFill>
              </a:rPr>
              <a:t>that's</a:t>
            </a:r>
            <a:r>
              <a:rPr lang="en" sz="1400">
                <a:solidFill>
                  <a:srgbClr val="434343"/>
                </a:solidFill>
              </a:rPr>
              <a:t> not yours or legal to scan.</a:t>
            </a:r>
            <a:br>
              <a:rPr lang="en" sz="1400">
                <a:solidFill>
                  <a:srgbClr val="434343"/>
                </a:solidFill>
              </a:rPr>
            </a:br>
            <a:br>
              <a:rPr lang="en" sz="1400">
                <a:solidFill>
                  <a:srgbClr val="434343"/>
                </a:solidFill>
              </a:rPr>
            </a:br>
            <a:r>
              <a:rPr lang="en" sz="1400">
                <a:solidFill>
                  <a:srgbClr val="434343"/>
                </a:solidFill>
              </a:rPr>
              <a:t>Some applications in this talk can be used in a black hat manner. WE DO NOT ENCOURAGE THAT. This purpose of talks like these are to make you aware of what attackers can do and to be able to check yourself. </a:t>
            </a:r>
            <a:br>
              <a:rPr lang="en" sz="1400">
                <a:solidFill>
                  <a:srgbClr val="434343"/>
                </a:solidFill>
              </a:rPr>
            </a:br>
            <a:br>
              <a:rPr lang="en" sz="1400">
                <a:solidFill>
                  <a:srgbClr val="434343"/>
                </a:solidFill>
              </a:rPr>
            </a:br>
            <a:r>
              <a:rPr lang="en" sz="1400">
                <a:solidFill>
                  <a:srgbClr val="434343"/>
                </a:solidFill>
              </a:rPr>
              <a:t>Once again, If you don’t know if it’s legal, either look it up, ask someone, or just don’t do it.</a:t>
            </a:r>
            <a:endParaRPr sz="1400">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Net..What?</a:t>
            </a:r>
            <a:endParaRPr/>
          </a:p>
        </p:txBody>
      </p:sp>
      <p:sp>
        <p:nvSpPr>
          <p:cNvPr id="80" name="Google Shape;80;p15"/>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network - </a:t>
            </a:r>
            <a:r>
              <a:rPr lang="en"/>
              <a:t>Collection</a:t>
            </a:r>
            <a:r>
              <a:rPr lang="en"/>
              <a:t> of </a:t>
            </a:r>
            <a:r>
              <a:rPr lang="en"/>
              <a:t>technology( Computers, phones, printers, servers, toasters, whatever) that are connected to each other and able to share information.</a:t>
            </a:r>
            <a:br>
              <a:rPr lang="en"/>
            </a:br>
            <a:br>
              <a:rPr lang="en"/>
            </a:br>
            <a:r>
              <a:rPr lang="en"/>
              <a:t>Ex: The Internet</a:t>
            </a:r>
            <a:br>
              <a:rPr lang="en"/>
            </a:br>
            <a:br>
              <a:rPr lang="en"/>
            </a:br>
            <a:br>
              <a:rPr lang="en"/>
            </a:br>
            <a:br>
              <a:rPr lang="en"/>
            </a:br>
            <a:br>
              <a:rPr lang="en"/>
            </a:br>
            <a:endParaRPr/>
          </a:p>
        </p:txBody>
      </p:sp>
      <p:pic>
        <p:nvPicPr>
          <p:cNvPr id="81" name="Google Shape;81;p15"/>
          <p:cNvPicPr preferRelativeResize="0"/>
          <p:nvPr/>
        </p:nvPicPr>
        <p:blipFill>
          <a:blip r:embed="rId3">
            <a:alphaModFix/>
          </a:blip>
          <a:stretch>
            <a:fillRect/>
          </a:stretch>
        </p:blipFill>
        <p:spPr>
          <a:xfrm>
            <a:off x="5210300" y="2571750"/>
            <a:ext cx="3254226" cy="1828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Networking 101</a:t>
            </a:r>
            <a:endParaRPr/>
          </a:p>
        </p:txBody>
      </p:sp>
      <p:sp>
        <p:nvSpPr>
          <p:cNvPr id="87" name="Google Shape;87;p16"/>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LAN - local area network</a:t>
            </a:r>
            <a:br>
              <a:rPr lang="en"/>
            </a:br>
            <a:r>
              <a:rPr lang="en"/>
              <a:t>WAN - Wide area network</a:t>
            </a:r>
            <a:br>
              <a:rPr lang="en"/>
            </a:br>
            <a:r>
              <a:rPr lang="en"/>
              <a:t>VPN - virtual private network</a:t>
            </a:r>
            <a:br>
              <a:rPr lang="en"/>
            </a:br>
            <a:br>
              <a:rPr lang="en"/>
            </a:br>
            <a:br>
              <a:rPr lang="en"/>
            </a:br>
            <a:br>
              <a:rPr lang="en"/>
            </a:br>
            <a:br>
              <a:rPr lang="en"/>
            </a:br>
            <a:r>
              <a:rPr lang="en"/>
              <a:t>ifconfig - gets my IP</a:t>
            </a:r>
            <a:br>
              <a:rPr lang="en"/>
            </a:br>
            <a:r>
              <a:rPr lang="en"/>
              <a:t>IP = Internet </a:t>
            </a:r>
            <a:r>
              <a:rPr lang="en"/>
              <a:t>Protocol</a:t>
            </a:r>
            <a:r>
              <a:rPr lang="en"/>
              <a:t> Address</a:t>
            </a:r>
            <a:br>
              <a:rPr lang="en"/>
            </a:br>
            <a:r>
              <a:rPr lang="en"/>
              <a:t>1 to 254, EX: 172.129.10.1 or 5.99.130.40</a:t>
            </a:r>
            <a:br>
              <a:rPr lang="en"/>
            </a:br>
            <a:br>
              <a:rPr lang="en"/>
            </a:br>
            <a:endParaRPr/>
          </a:p>
        </p:txBody>
      </p:sp>
      <p:pic>
        <p:nvPicPr>
          <p:cNvPr id="88" name="Google Shape;88;p16"/>
          <p:cNvPicPr preferRelativeResize="0"/>
          <p:nvPr/>
        </p:nvPicPr>
        <p:blipFill>
          <a:blip r:embed="rId3">
            <a:alphaModFix/>
          </a:blip>
          <a:stretch>
            <a:fillRect/>
          </a:stretch>
        </p:blipFill>
        <p:spPr>
          <a:xfrm>
            <a:off x="9600" y="3009825"/>
            <a:ext cx="4310750" cy="1571550"/>
          </a:xfrm>
          <a:prstGeom prst="rect">
            <a:avLst/>
          </a:prstGeom>
          <a:noFill/>
          <a:ln>
            <a:noFill/>
          </a:ln>
        </p:spPr>
      </p:pic>
      <p:pic>
        <p:nvPicPr>
          <p:cNvPr id="89" name="Google Shape;89;p16"/>
          <p:cNvPicPr preferRelativeResize="0"/>
          <p:nvPr/>
        </p:nvPicPr>
        <p:blipFill>
          <a:blip r:embed="rId4">
            <a:alphaModFix/>
          </a:blip>
          <a:stretch>
            <a:fillRect/>
          </a:stretch>
        </p:blipFill>
        <p:spPr>
          <a:xfrm>
            <a:off x="4714975" y="3009837"/>
            <a:ext cx="3706500" cy="137358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25" y="500925"/>
            <a:ext cx="3706500" cy="65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basics </a:t>
            </a:r>
            <a:br>
              <a:rPr lang="en"/>
            </a:br>
            <a:endParaRPr/>
          </a:p>
        </p:txBody>
      </p:sp>
      <p:sp>
        <p:nvSpPr>
          <p:cNvPr id="95" name="Google Shape;95;p17"/>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HTTP- hyper text transfer protocol</a:t>
            </a:r>
            <a:br>
              <a:rPr lang="en"/>
            </a:br>
            <a:br>
              <a:rPr lang="en"/>
            </a:br>
            <a:r>
              <a:rPr lang="en"/>
              <a:t>TCP- transmission control protocol</a:t>
            </a:r>
            <a:br>
              <a:rPr lang="en"/>
            </a:br>
            <a:br>
              <a:rPr lang="en"/>
            </a:br>
            <a:r>
              <a:rPr lang="en"/>
              <a:t>UDP- user datagram protocol</a:t>
            </a:r>
            <a:br>
              <a:rPr lang="en"/>
            </a:br>
            <a:br>
              <a:rPr lang="en"/>
            </a:br>
            <a:r>
              <a:rPr lang="en"/>
              <a:t>FTP or SFTP-File transfer protocol</a:t>
            </a:r>
            <a:br>
              <a:rPr lang="en"/>
            </a:br>
            <a:br>
              <a:rPr lang="en"/>
            </a:br>
            <a:r>
              <a:rPr lang="en"/>
              <a:t>DNS - domain name system</a:t>
            </a:r>
            <a:br>
              <a:rPr lang="en"/>
            </a:br>
            <a:endParaRPr/>
          </a:p>
        </p:txBody>
      </p:sp>
      <p:pic>
        <p:nvPicPr>
          <p:cNvPr id="96" name="Google Shape;96;p17"/>
          <p:cNvPicPr preferRelativeResize="0"/>
          <p:nvPr/>
        </p:nvPicPr>
        <p:blipFill>
          <a:blip r:embed="rId3">
            <a:alphaModFix/>
          </a:blip>
          <a:stretch>
            <a:fillRect/>
          </a:stretch>
        </p:blipFill>
        <p:spPr>
          <a:xfrm>
            <a:off x="152400" y="2260600"/>
            <a:ext cx="2476500" cy="2730500"/>
          </a:xfrm>
          <a:prstGeom prst="rect">
            <a:avLst/>
          </a:prstGeom>
          <a:noFill/>
          <a:ln>
            <a:noFill/>
          </a:ln>
        </p:spPr>
      </p:pic>
      <p:sp>
        <p:nvSpPr>
          <p:cNvPr id="97" name="Google Shape;97;p17"/>
          <p:cNvSpPr txBox="1"/>
          <p:nvPr/>
        </p:nvSpPr>
        <p:spPr>
          <a:xfrm>
            <a:off x="311725" y="1152525"/>
            <a:ext cx="7336500" cy="8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br>
              <a:rPr lang="en">
                <a:solidFill>
                  <a:schemeClr val="lt1"/>
                </a:solidFill>
                <a:latin typeface="Merriweather"/>
                <a:ea typeface="Merriweather"/>
                <a:cs typeface="Merriweather"/>
                <a:sym typeface="Merriweather"/>
              </a:rPr>
            </a:br>
            <a:r>
              <a:rPr lang="en">
                <a:solidFill>
                  <a:schemeClr val="lt1"/>
                </a:solidFill>
                <a:latin typeface="Merriweather"/>
                <a:ea typeface="Merriweather"/>
                <a:cs typeface="Merriweather"/>
                <a:sym typeface="Merriweather"/>
              </a:rPr>
              <a:t>CSCE 416 in a nutshell</a:t>
            </a:r>
            <a:endParaRPr>
              <a:latin typeface="Roboto"/>
              <a:ea typeface="Roboto"/>
              <a:cs typeface="Roboto"/>
              <a:sym typeface="Roboto"/>
            </a:endParaRPr>
          </a:p>
        </p:txBody>
      </p:sp>
      <p:pic>
        <p:nvPicPr>
          <p:cNvPr id="98" name="Google Shape;98;p17"/>
          <p:cNvPicPr preferRelativeResize="0"/>
          <p:nvPr/>
        </p:nvPicPr>
        <p:blipFill>
          <a:blip r:embed="rId4">
            <a:alphaModFix/>
          </a:blip>
          <a:stretch>
            <a:fillRect/>
          </a:stretch>
        </p:blipFill>
        <p:spPr>
          <a:xfrm>
            <a:off x="6096000" y="3067050"/>
            <a:ext cx="3048000" cy="2076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246400" y="58257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Tools</a:t>
            </a:r>
            <a:br>
              <a:rPr lang="en"/>
            </a:b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Scanning for gold?</a:t>
            </a:r>
            <a:endParaRPr/>
          </a:p>
        </p:txBody>
      </p:sp>
      <p:sp>
        <p:nvSpPr>
          <p:cNvPr id="104" name="Google Shape;104;p18"/>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u="sng"/>
              <a:t>Scanning</a:t>
            </a:r>
            <a:br>
              <a:rPr lang="en"/>
            </a:br>
            <a:r>
              <a:rPr lang="en"/>
              <a:t>NMAP</a:t>
            </a:r>
            <a:br>
              <a:rPr lang="en"/>
            </a:br>
            <a:r>
              <a:rPr lang="en"/>
              <a:t>Snort</a:t>
            </a:r>
            <a:br>
              <a:rPr lang="en"/>
            </a:br>
            <a:r>
              <a:rPr lang="en"/>
              <a:t>Wireshark</a:t>
            </a:r>
            <a:br>
              <a:rPr lang="en"/>
            </a:br>
            <a:r>
              <a:rPr lang="en"/>
              <a:t>TCPdump</a:t>
            </a:r>
            <a:br>
              <a:rPr lang="en"/>
            </a:br>
            <a:br>
              <a:rPr lang="en"/>
            </a:br>
            <a:r>
              <a:rPr b="1" lang="en" u="sng"/>
              <a:t>Utilizing</a:t>
            </a:r>
            <a:br>
              <a:rPr b="1" lang="en" u="sng"/>
            </a:br>
            <a:r>
              <a:rPr lang="en"/>
              <a:t>Aircrack</a:t>
            </a:r>
            <a:br>
              <a:rPr lang="en"/>
            </a:br>
            <a:r>
              <a:rPr lang="en"/>
              <a:t>Airsnort</a:t>
            </a:r>
            <a:br>
              <a:rPr lang="en"/>
            </a:br>
            <a:r>
              <a:rPr lang="en"/>
              <a:t>Airjack</a:t>
            </a:r>
            <a:br>
              <a:rPr lang="en"/>
            </a:br>
            <a:r>
              <a:rPr lang="en"/>
              <a:t>Metasploit</a:t>
            </a:r>
            <a:endParaRPr/>
          </a:p>
        </p:txBody>
      </p:sp>
      <p:pic>
        <p:nvPicPr>
          <p:cNvPr id="105" name="Google Shape;105;p18"/>
          <p:cNvPicPr preferRelativeResize="0"/>
          <p:nvPr/>
        </p:nvPicPr>
        <p:blipFill>
          <a:blip r:embed="rId3">
            <a:alphaModFix/>
          </a:blip>
          <a:stretch>
            <a:fillRect/>
          </a:stretch>
        </p:blipFill>
        <p:spPr>
          <a:xfrm>
            <a:off x="4311925" y="3314625"/>
            <a:ext cx="2366469" cy="1828875"/>
          </a:xfrm>
          <a:prstGeom prst="rect">
            <a:avLst/>
          </a:prstGeom>
          <a:noFill/>
          <a:ln>
            <a:noFill/>
          </a:ln>
        </p:spPr>
      </p:pic>
      <p:pic>
        <p:nvPicPr>
          <p:cNvPr id="106" name="Google Shape;106;p18"/>
          <p:cNvPicPr preferRelativeResize="0"/>
          <p:nvPr/>
        </p:nvPicPr>
        <p:blipFill>
          <a:blip r:embed="rId4">
            <a:alphaModFix/>
          </a:blip>
          <a:stretch>
            <a:fillRect/>
          </a:stretch>
        </p:blipFill>
        <p:spPr>
          <a:xfrm>
            <a:off x="3112073" y="0"/>
            <a:ext cx="1199850" cy="1219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*insert sexy shark pic on this slide*</a:t>
            </a:r>
            <a:endParaRPr/>
          </a:p>
          <a:p>
            <a:pPr indent="0" lvl="0" marL="0" rtl="0" algn="l">
              <a:spcBef>
                <a:spcPts val="0"/>
              </a:spcBef>
              <a:spcAft>
                <a:spcPts val="0"/>
              </a:spcAft>
              <a:buNone/>
            </a:pPr>
            <a:r>
              <a:t/>
            </a:r>
            <a:endParaRPr/>
          </a:p>
        </p:txBody>
      </p:sp>
      <p:pic>
        <p:nvPicPr>
          <p:cNvPr id="112" name="Google Shape;112;p19"/>
          <p:cNvPicPr preferRelativeResize="0"/>
          <p:nvPr/>
        </p:nvPicPr>
        <p:blipFill>
          <a:blip r:embed="rId3">
            <a:alphaModFix/>
          </a:blip>
          <a:stretch>
            <a:fillRect/>
          </a:stretch>
        </p:blipFill>
        <p:spPr>
          <a:xfrm>
            <a:off x="2557600" y="1429425"/>
            <a:ext cx="3714075" cy="3714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Wireshark</a:t>
            </a:r>
            <a:endParaRPr/>
          </a:p>
        </p:txBody>
      </p:sp>
      <p:sp>
        <p:nvSpPr>
          <p:cNvPr id="118" name="Google Shape;118;p20"/>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solidFill>
                  <a:schemeClr val="hlink"/>
                </a:solidFill>
                <a:hlinkClick r:id="rId3"/>
              </a:rPr>
              <a:t>https://www.wireshark.org/</a:t>
            </a:r>
            <a:br>
              <a:rPr lang="en"/>
            </a:br>
            <a:br>
              <a:rPr lang="en"/>
            </a:br>
            <a:br>
              <a:rPr lang="en"/>
            </a:br>
            <a:br>
              <a:rPr lang="en"/>
            </a:br>
            <a:br>
              <a:rPr lang="en"/>
            </a:br>
            <a:br>
              <a:rPr lang="en"/>
            </a:br>
            <a:br>
              <a:rPr lang="en"/>
            </a:br>
            <a:br>
              <a:rPr lang="en"/>
            </a:br>
            <a:br>
              <a:rPr lang="en"/>
            </a:br>
            <a:br>
              <a:rPr lang="en"/>
            </a:br>
            <a:br>
              <a:rPr lang="en"/>
            </a:br>
            <a:br>
              <a:rPr lang="en"/>
            </a:br>
            <a:br>
              <a:rPr lang="en"/>
            </a:br>
            <a:br>
              <a:rPr lang="en"/>
            </a:br>
            <a:br>
              <a:rPr lang="en"/>
            </a:br>
            <a:r>
              <a:rPr lang="en"/>
              <a:t>				Do a Demo... </a:t>
            </a:r>
            <a:endParaRPr/>
          </a:p>
        </p:txBody>
      </p:sp>
      <p:pic>
        <p:nvPicPr>
          <p:cNvPr id="119" name="Google Shape;119;p20"/>
          <p:cNvPicPr preferRelativeResize="0"/>
          <p:nvPr/>
        </p:nvPicPr>
        <p:blipFill>
          <a:blip r:embed="rId4">
            <a:alphaModFix/>
          </a:blip>
          <a:stretch>
            <a:fillRect/>
          </a:stretch>
        </p:blipFill>
        <p:spPr>
          <a:xfrm>
            <a:off x="7715250" y="4743450"/>
            <a:ext cx="1428750" cy="400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NMAP</a:t>
            </a:r>
            <a:endParaRPr/>
          </a:p>
        </p:txBody>
      </p:sp>
      <p:sp>
        <p:nvSpPr>
          <p:cNvPr id="125" name="Google Shape;125;p21"/>
          <p:cNvSpPr txBox="1"/>
          <p:nvPr>
            <p:ph idx="1" type="body"/>
          </p:nvPr>
        </p:nvSpPr>
        <p:spPr>
          <a:xfrm>
            <a:off x="4351200" y="522450"/>
            <a:ext cx="47928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latin typeface="Arial"/>
                <a:ea typeface="Arial"/>
                <a:cs typeface="Arial"/>
                <a:sym typeface="Arial"/>
                <a:hlinkClick r:id="rId3"/>
              </a:rPr>
              <a:t>https://nmap.org/</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nmap [ &lt;Scan Type&gt; ...] [ &lt;Options&gt; ] { &lt;target specification&gt; }</a:t>
            </a:r>
            <a:br>
              <a:rPr lang="en"/>
            </a:br>
            <a:br>
              <a:rPr lang="en"/>
            </a:br>
            <a:br>
              <a:rPr lang="en"/>
            </a:br>
            <a:br>
              <a:rPr lang="en"/>
            </a:br>
            <a:br>
              <a:rPr lang="en"/>
            </a:br>
            <a:br>
              <a:rPr lang="en"/>
            </a:br>
            <a:r>
              <a:rPr lang="en"/>
              <a:t>Another Demo, with this: </a:t>
            </a:r>
            <a:br>
              <a:rPr lang="en"/>
            </a:br>
            <a:r>
              <a:rPr lang="en" sz="1100" u="sng">
                <a:solidFill>
                  <a:schemeClr val="hlink"/>
                </a:solidFill>
                <a:latin typeface="Arial"/>
                <a:ea typeface="Arial"/>
                <a:cs typeface="Arial"/>
                <a:sym typeface="Arial"/>
                <a:hlinkClick r:id="rId4"/>
              </a:rPr>
              <a:t>https://nmapcookbook.blogspot.com/2010/02/nmap-cheat-sheet.html</a:t>
            </a:r>
            <a:endParaRPr/>
          </a:p>
        </p:txBody>
      </p:sp>
      <p:pic>
        <p:nvPicPr>
          <p:cNvPr id="126" name="Google Shape;126;p21"/>
          <p:cNvPicPr preferRelativeResize="0"/>
          <p:nvPr/>
        </p:nvPicPr>
        <p:blipFill>
          <a:blip r:embed="rId5">
            <a:alphaModFix/>
          </a:blip>
          <a:stretch>
            <a:fillRect/>
          </a:stretch>
        </p:blipFill>
        <p:spPr>
          <a:xfrm>
            <a:off x="2650675" y="4286250"/>
            <a:ext cx="1600200" cy="857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